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1173" r:id="rId3"/>
    <p:sldId id="1174" r:id="rId4"/>
    <p:sldId id="1175" r:id="rId5"/>
    <p:sldId id="1176" r:id="rId6"/>
    <p:sldId id="774" r:id="rId7"/>
    <p:sldId id="1046" r:id="rId8"/>
    <p:sldId id="1132" r:id="rId9"/>
    <p:sldId id="1170" r:id="rId10"/>
    <p:sldId id="1171" r:id="rId11"/>
    <p:sldId id="1138" r:id="rId12"/>
    <p:sldId id="1139" r:id="rId13"/>
    <p:sldId id="1140" r:id="rId14"/>
    <p:sldId id="1141" r:id="rId15"/>
    <p:sldId id="1142" r:id="rId16"/>
    <p:sldId id="1143" r:id="rId17"/>
    <p:sldId id="1144" r:id="rId18"/>
    <p:sldId id="1145" r:id="rId19"/>
    <p:sldId id="1146" r:id="rId20"/>
    <p:sldId id="1147" r:id="rId21"/>
    <p:sldId id="1148" r:id="rId22"/>
    <p:sldId id="1149" r:id="rId23"/>
    <p:sldId id="1150" r:id="rId24"/>
    <p:sldId id="1151" r:id="rId25"/>
    <p:sldId id="1152" r:id="rId26"/>
    <p:sldId id="1153" r:id="rId27"/>
    <p:sldId id="1154" r:id="rId28"/>
    <p:sldId id="1155" r:id="rId29"/>
    <p:sldId id="1156" r:id="rId30"/>
    <p:sldId id="1157" r:id="rId31"/>
    <p:sldId id="1158" r:id="rId32"/>
    <p:sldId id="771" r:id="rId33"/>
    <p:sldId id="1172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D6009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1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10/24/2016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14 </a:t>
            </a:r>
            <a:r>
              <a:rPr lang="en-US" altLang="en-US" sz="4000" dirty="0" smtClean="0"/>
              <a:t>– Tuples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All materials copyright UMBC unless otherwise noted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Tuples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3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empty tuple is written as two parentheses containing </a:t>
            </a:r>
            <a:r>
              <a:rPr lang="en-US" dirty="0" smtClean="0"/>
              <a:t>nothing</a:t>
            </a:r>
          </a:p>
          <a:p>
            <a:pPr marL="91440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tup1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cast a list as a tuple, you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tuple()</a:t>
            </a:r>
            <a:endParaRPr lang="en-US" dirty="0" smtClean="0"/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[5, 15, 23]</a:t>
            </a:r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tuple(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print(type(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0361" y="6000736"/>
            <a:ext cx="3887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'tuple'&gt;</a:t>
            </a:r>
          </a:p>
        </p:txBody>
      </p:sp>
    </p:spTree>
    <p:extLst>
      <p:ext uri="{BB962C8B-B14F-4D97-AF65-F5344CB8AC3E}">
        <p14:creationId xmlns:p14="http://schemas.microsoft.com/office/powerpoint/2010/main" val="91296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69364"/>
            <a:ext cx="8229600" cy="1489059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 = (1, 2, 3, 4)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(numbers)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(1, 2, 3, 4)</a:t>
            </a:r>
            <a:endParaRPr lang="en-US" altLang="en-US" sz="2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883936"/>
            <a:ext cx="87767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cheeses = ('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'cheddar',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'ricotta', 'gouda')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(cheeses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altLang="en-US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'cheddar', 'ricotta', 'gouda')</a:t>
            </a:r>
          </a:p>
          <a:p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55129" y="3820562"/>
            <a:ext cx="54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7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Tuples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16032" y="1969365"/>
            <a:ext cx="4419808" cy="70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&lt;class '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4978" y="4490519"/>
            <a:ext cx="44807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t2 = ('a',)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(t2, type(t2))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815692" y="4696217"/>
            <a:ext cx="4425844" cy="109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'a',) &lt;</a:t>
            </a: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'tuple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9018" y="6043188"/>
            <a:ext cx="56033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Tuples with one element require a comma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1006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Is this a tuple?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949748"/>
            <a:ext cx="44807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t1 = ('a')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(t1, type(t1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05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69364"/>
            <a:ext cx="4467885" cy="41567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t3 = tuple('a')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(t3, type(t3))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endParaRPr lang="en-US" alt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 = tuple()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(empty)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16032" y="2164436"/>
            <a:ext cx="4467885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'a',) &lt;class 'tuple'&gt;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4620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aList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[1, 2, 3, 4]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aTuple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tuple(</a:t>
            </a: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aList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</a:t>
            </a: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aTuple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8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aStr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'parrot'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aTuple2 = tuple(</a:t>
            </a: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aStr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(aTuple2)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31667" y="2212063"/>
            <a:ext cx="32592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0912" y="2985887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1, 2, 3, 4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2686" y="4037846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('p', 'a', 'r', 'r', 'o', 't')</a:t>
            </a:r>
          </a:p>
        </p:txBody>
      </p:sp>
    </p:spTree>
    <p:extLst>
      <p:ext uri="{BB962C8B-B14F-4D97-AF65-F5344CB8AC3E}">
        <p14:creationId xmlns:p14="http://schemas.microsoft.com/office/powerpoint/2010/main" val="39194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Indexing and Slicing Tuples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Tuple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Just like other sequences (strings), elements within a tuple are indexed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 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cheeses = ('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'cheddar',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'ricotta', 'gouda')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print (cheeses[0])</a:t>
            </a:r>
          </a:p>
          <a:p>
            <a:pPr marL="0" indent="0"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cheeses[0] 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'</a:t>
            </a:r>
          </a:p>
          <a:p>
            <a:pPr algn="r">
              <a:buFont typeface="Wingdings 2" panose="05020102010507070707" pitchFamily="18" charset="2"/>
              <a:buNone/>
            </a:pP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Tuples are immutable.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33790" y="4698882"/>
            <a:ext cx="275301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do?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933790" y="5160547"/>
            <a:ext cx="1336143" cy="4073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75022" y="6021714"/>
            <a:ext cx="275301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Nothing! (an error)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6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Slicing a Tuple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Like other sequences, tuples can be sliced</a:t>
            </a:r>
          </a:p>
          <a:p>
            <a:r>
              <a:rPr lang="en-US" altLang="en-US" dirty="0">
                <a:cs typeface="Courier New" panose="02070309020205020404" pitchFamily="49" charset="0"/>
              </a:rPr>
              <a:t>Slicing a tuple creates a new tuple. It does not change the original tuple.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cheeses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('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swiss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'cheddar',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'ricotta', 'gouda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(cheeses[1:4])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'cheddar', 'ricotta', 'gouda')</a:t>
            </a:r>
            <a:endParaRPr lang="en-US" alt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69180" y="4870898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5685576" y="5205743"/>
            <a:ext cx="483604" cy="806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64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Mutability</a:t>
            </a:r>
          </a:p>
          <a:p>
            <a:pPr lvl="1"/>
            <a:r>
              <a:rPr lang="en-US" dirty="0" smtClean="0"/>
              <a:t>Shallow copy</a:t>
            </a:r>
          </a:p>
          <a:p>
            <a:pPr lvl="1"/>
            <a:r>
              <a:rPr lang="en-US" dirty="0" smtClean="0"/>
              <a:t>Relation to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Modularity</a:t>
            </a:r>
          </a:p>
          <a:p>
            <a:pPr lvl="1"/>
            <a:r>
              <a:rPr lang="en-US" dirty="0" smtClean="0"/>
              <a:t>Program Design</a:t>
            </a:r>
            <a:endParaRPr lang="en-US" dirty="0" smtClean="0"/>
          </a:p>
          <a:p>
            <a:pPr lvl="1"/>
            <a:r>
              <a:rPr lang="en-US" dirty="0" smtClean="0"/>
              <a:t>Incremental Development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Operations on Tuples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32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Tuples support all the standard sequence operations, including: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Membership tests (using the 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in</a:t>
            </a:r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 keyword)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Comparison (element-wise)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Iteration (e.g., in a 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</a:t>
            </a:r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 loop)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Concatenation and repetition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The </a:t>
            </a:r>
            <a:r>
              <a:rPr lang="en-US" altLang="en-US" sz="28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len</a:t>
            </a:r>
            <a:r>
              <a:rPr lang="en-US" altLang="en-US" sz="28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()</a:t>
            </a:r>
            <a:r>
              <a:rPr lang="en-US" altLang="en-US" sz="2800" dirty="0" smtClean="0">
                <a:ea typeface="ＭＳ Ｐゴシック" panose="020B0600070205080204" pitchFamily="34" charset="-128"/>
                <a:cs typeface="Courier New" panose="02070309020205020404" pitchFamily="49" charset="0"/>
              </a:rPr>
              <a:t> function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>
                <a:cs typeface="Courier New" panose="02070309020205020404" pitchFamily="49" charset="0"/>
              </a:rPr>
              <a:t> and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max()</a:t>
            </a:r>
            <a:r>
              <a:rPr lang="en-US" altLang="en-US" dirty="0">
                <a:cs typeface="Courier New" panose="02070309020205020404" pitchFamily="49" charset="0"/>
              </a:rPr>
              <a:t> functions</a:t>
            </a:r>
          </a:p>
          <a:p>
            <a:pPr lvl="1"/>
            <a:endParaRPr lang="en-US" altLang="en-US" sz="2800" dirty="0" smtClean="0"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54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Tests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Python, the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 keyword is </a:t>
            </a:r>
            <a:r>
              <a:rPr lang="en-US" dirty="0"/>
              <a:t>used to test if a sequence (list, tuple, string etc.) contains a value.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Returns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[1, 2, 3, 4, 5]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print(5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print(10 in a)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2516" y="3867885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58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 3.3, we can use the comparison operator,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, to do tuple comparison</a:t>
            </a:r>
          </a:p>
          <a:p>
            <a:pPr lvl="1"/>
            <a:r>
              <a:rPr lang="en-US" dirty="0"/>
              <a:t>Returns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or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tuple1, tuple2 = (123, 'xyz'), (456,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tuple3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(456,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(tuple1==tuple2)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(tuple2==tuple3)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28500"/>
            <a:ext cx="5332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From: http://www.tutorialspoint.com/python/tuple_cmp.htm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0158" y="5676523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2516" y="4700937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5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249399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teams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((1, 'Ravens'),(2,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'Panthers'),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5, 'Eagles'),(7, 'Steelers'))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(index, name) in teams: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print(index, name)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582" y="4599160"/>
            <a:ext cx="17235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Ravens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Panthers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Eagles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Steelers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9308" y="4183661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4630" y="2715492"/>
            <a:ext cx="292276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Notice tuple of tuples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2493994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[('a', 0), ('b', 1), ('c', 2)]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letter, number in t: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(number, letter)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582" y="4599160"/>
            <a:ext cx="9252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a</a:t>
            </a:r>
          </a:p>
          <a:p>
            <a:r>
              <a:rPr lang="pt-BR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b</a:t>
            </a:r>
          </a:p>
          <a:p>
            <a:r>
              <a:rPr lang="pt-BR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c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9308" y="4183661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4630" y="2715492"/>
            <a:ext cx="292276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Notice list of tuples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8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Concatenation (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69364"/>
            <a:ext cx="8564880" cy="4156799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dirty="0"/>
              <a:t> operator returns a new tuple that is a concatenation of two tuples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 = (1, 2, 3)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b = (4, 5, 6)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 = a + b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(a, b, c)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2, 3) (4, 5, 6) (1, 2, 3, 4, 5, 6)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2516" y="4112461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2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Repetition (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dirty="0"/>
              <a:t> operator returns a new tuple that repeats the tuple.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(1, 2, 3)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(4, 5, 6)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(a*2, b)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2, 3, 1, 2, 3) (4, 5, 6</a:t>
            </a:r>
            <a:r>
              <a:rPr lang="en-US" alt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3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2516" y="3849910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73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3037202"/>
          </a:xfrm>
        </p:spPr>
        <p:txBody>
          <a:bodyPr/>
          <a:lstStyle/>
          <a:p>
            <a:r>
              <a:rPr lang="en-US" dirty="0"/>
              <a:t>The method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the number of elements in the tuple.</a:t>
            </a:r>
            <a:endParaRPr lang="en-US" dirty="0" smtClean="0"/>
          </a:p>
          <a:p>
            <a:pPr marL="4635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tuple0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()</a:t>
            </a:r>
          </a:p>
          <a:p>
            <a:pPr marL="4635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(tuple0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6355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tupleA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("UMBC", "is", "the", "best")</a:t>
            </a:r>
          </a:p>
          <a:p>
            <a:pPr marL="4635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tupleA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956" y="4862937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202" y="5278436"/>
            <a:ext cx="3930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4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max()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240346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max(tuple)</a:t>
            </a:r>
          </a:p>
          <a:p>
            <a:pPr lvl="1"/>
            <a:r>
              <a:rPr lang="en-US" dirty="0" smtClean="0"/>
              <a:t>Returns </a:t>
            </a:r>
            <a:r>
              <a:rPr lang="en-US" dirty="0"/>
              <a:t>item from the tuple with max </a:t>
            </a:r>
            <a:r>
              <a:rPr lang="en-US" dirty="0" smtClean="0"/>
              <a:t>value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min(tuple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Returns item from the tuple with </a:t>
            </a:r>
            <a:r>
              <a:rPr lang="en-US" dirty="0" smtClean="0"/>
              <a:t>min value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2686" y="5339871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('p', 'a', 'r', 'r', 'o', 't')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551" y="4506952"/>
            <a:ext cx="48073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fr-F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fr-F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fr-F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parrot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F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fr-F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F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(min(</a:t>
            </a:r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F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(max(</a:t>
            </a:r>
            <a:r>
              <a:rPr lang="fr-F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myTuple</a:t>
            </a:r>
            <a:r>
              <a:rPr lang="fr-F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7538" y="4372825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Tuples and Functions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66479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Tuples and functions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Python functions (as </a:t>
            </a:r>
            <a:r>
              <a:rPr lang="en-US" altLang="en-US" dirty="0" smtClean="0"/>
              <a:t>is true of most </a:t>
            </a:r>
            <a:r>
              <a:rPr lang="en-US" altLang="en-US" dirty="0"/>
              <a:t>languages) can only return one </a:t>
            </a:r>
            <a:r>
              <a:rPr lang="en-US" altLang="en-US" dirty="0" smtClean="0"/>
              <a:t>value</a:t>
            </a:r>
          </a:p>
          <a:p>
            <a:pPr lvl="1"/>
            <a:r>
              <a:rPr lang="en-US" altLang="en-US" dirty="0" smtClean="0"/>
              <a:t>But… but… we’ve returned multiple values before!</a:t>
            </a:r>
            <a:endParaRPr lang="en-US" altLang="en-US" dirty="0"/>
          </a:p>
          <a:p>
            <a:r>
              <a:rPr lang="en-US" altLang="en-US" dirty="0" smtClean="0"/>
              <a:t>If </a:t>
            </a:r>
            <a:r>
              <a:rPr lang="en-US" altLang="en-US" dirty="0"/>
              <a:t>multiple objects are packaged together into a tuple, </a:t>
            </a:r>
            <a:r>
              <a:rPr lang="en-US" altLang="en-US" u="sng" dirty="0"/>
              <a:t>then</a:t>
            </a:r>
            <a:r>
              <a:rPr lang="en-US" altLang="en-US" dirty="0"/>
              <a:t> the function can return the objects </a:t>
            </a:r>
            <a:r>
              <a:rPr lang="en-US" altLang="en-US" dirty="0" smtClean="0"/>
              <a:t>as a </a:t>
            </a:r>
            <a:r>
              <a:rPr lang="en-US" altLang="en-US" u="sng" dirty="0"/>
              <a:t>single tuple</a:t>
            </a:r>
          </a:p>
          <a:p>
            <a:pPr lvl="3"/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Many Python functions return tuples</a:t>
            </a:r>
          </a:p>
        </p:txBody>
      </p:sp>
    </p:spTree>
    <p:extLst>
      <p:ext uri="{BB962C8B-B14F-4D97-AF65-F5344CB8AC3E}">
        <p14:creationId xmlns:p14="http://schemas.microsoft.com/office/powerpoint/2010/main" val="166480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Example: </a:t>
            </a:r>
            <a:r>
              <a:rPr lang="en-US" alt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min_max.py</a:t>
            </a:r>
            <a:endParaRPr lang="en-US" altLang="en-US" sz="5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</a:t>
            </a:r>
            <a:r>
              <a:rPr lang="en-US" alt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smallest and largest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elements of a sequence as a </a:t>
            </a:r>
            <a:r>
              <a:rPr lang="en-US" alt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tuple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(t):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return min(t), max(t)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seq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[12, 98, 23, 74, 3, 54]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seq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string = 'She turned me into a newt!'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(string))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myMin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myMax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7248" y="3865831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4095" y="5459239"/>
            <a:ext cx="23326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(3, 98)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', 'w')</a:t>
            </a:r>
          </a:p>
        </p:txBody>
      </p:sp>
    </p:spTree>
    <p:extLst>
      <p:ext uri="{BB962C8B-B14F-4D97-AF65-F5344CB8AC3E}">
        <p14:creationId xmlns:p14="http://schemas.microsoft.com/office/powerpoint/2010/main" val="242410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6 is due </a:t>
            </a:r>
            <a:r>
              <a:rPr lang="en-US" dirty="0" smtClean="0"/>
              <a:t>Wednesday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We’ll cover the midterm in class next time</a:t>
            </a:r>
          </a:p>
          <a:p>
            <a:pPr lvl="1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78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 – Advising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75186"/>
            <a:ext cx="8545398" cy="4517689"/>
          </a:xfrm>
        </p:spPr>
        <p:txBody>
          <a:bodyPr/>
          <a:lstStyle/>
          <a:p>
            <a:r>
              <a:rPr lang="en-US" b="1" dirty="0"/>
              <a:t>ALL</a:t>
            </a:r>
            <a:r>
              <a:rPr lang="en-US" dirty="0"/>
              <a:t> students must receive advising authorization prior to registering for </a:t>
            </a:r>
            <a:r>
              <a:rPr lang="en-US" dirty="0" smtClean="0"/>
              <a:t>classes</a:t>
            </a:r>
            <a:endParaRPr lang="en-US" dirty="0"/>
          </a:p>
          <a:p>
            <a:r>
              <a:rPr lang="en-US" dirty="0"/>
              <a:t>Advising Appointments are currently available </a:t>
            </a:r>
          </a:p>
          <a:p>
            <a:r>
              <a:rPr lang="en-US" dirty="0"/>
              <a:t>Students </a:t>
            </a:r>
            <a:r>
              <a:rPr lang="en-US" dirty="0" smtClean="0"/>
              <a:t>can register between Nov </a:t>
            </a:r>
            <a:r>
              <a:rPr lang="en-US" dirty="0"/>
              <a:t>1 – </a:t>
            </a:r>
            <a:r>
              <a:rPr lang="en-US" dirty="0" smtClean="0"/>
              <a:t>Nov 18</a:t>
            </a:r>
          </a:p>
          <a:p>
            <a:pPr lvl="1"/>
            <a:r>
              <a:rPr lang="en-US" dirty="0" smtClean="0"/>
              <a:t>Depending </a:t>
            </a:r>
            <a:r>
              <a:rPr lang="en-US" dirty="0"/>
              <a:t>on number of earned credits</a:t>
            </a:r>
          </a:p>
          <a:p>
            <a:r>
              <a:rPr lang="en-US" dirty="0"/>
              <a:t>CMSC &amp; </a:t>
            </a:r>
            <a:r>
              <a:rPr lang="en-US" dirty="0" smtClean="0"/>
              <a:t>ENGR - </a:t>
            </a:r>
            <a:r>
              <a:rPr lang="en-US" dirty="0"/>
              <a:t>Sign up for an </a:t>
            </a:r>
            <a:r>
              <a:rPr lang="en-US" dirty="0" smtClean="0"/>
              <a:t>apt via </a:t>
            </a:r>
            <a:r>
              <a:rPr lang="en-US" dirty="0"/>
              <a:t>the online scheduler: http://coeadvising.umbc.edu/</a:t>
            </a:r>
          </a:p>
          <a:p>
            <a:r>
              <a:rPr lang="en-US" dirty="0"/>
              <a:t>Group Advising is an excellent option!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2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 –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07691" cy="4517689"/>
          </a:xfrm>
        </p:spPr>
        <p:txBody>
          <a:bodyPr/>
          <a:lstStyle/>
          <a:p>
            <a:r>
              <a:rPr lang="en-US" dirty="0"/>
              <a:t>Available now on Blackboard</a:t>
            </a:r>
          </a:p>
          <a:p>
            <a:r>
              <a:rPr lang="en-US" dirty="0"/>
              <a:t>Due by </a:t>
            </a:r>
            <a:r>
              <a:rPr lang="en-US" dirty="0" smtClean="0"/>
              <a:t>Tuesday, October 25th at </a:t>
            </a:r>
            <a:r>
              <a:rPr lang="en-US" dirty="0"/>
              <a:t>midnight</a:t>
            </a:r>
          </a:p>
          <a:p>
            <a:pPr lvl="1"/>
            <a:r>
              <a:rPr lang="en-US" dirty="0"/>
              <a:t>Check completion under “My Grades”</a:t>
            </a:r>
          </a:p>
          <a:p>
            <a:r>
              <a:rPr lang="en-US" dirty="0"/>
              <a:t>Some statistics (from </a:t>
            </a:r>
            <a:r>
              <a:rPr lang="en-US" dirty="0" smtClean="0"/>
              <a:t>Fall 2015):</a:t>
            </a:r>
            <a:endParaRPr lang="en-US" dirty="0"/>
          </a:p>
          <a:p>
            <a:pPr lvl="1"/>
            <a:r>
              <a:rPr lang="en-US" dirty="0"/>
              <a:t>If they had taken the surveys…</a:t>
            </a:r>
          </a:p>
          <a:p>
            <a:pPr lvl="2"/>
            <a:r>
              <a:rPr lang="en-US" sz="2800" dirty="0"/>
              <a:t>9 students would have gotten an A instead of a B</a:t>
            </a:r>
          </a:p>
          <a:p>
            <a:pPr lvl="2"/>
            <a:r>
              <a:rPr lang="en-US" sz="2800" dirty="0"/>
              <a:t>4 students would have gotten a B instead of a C</a:t>
            </a:r>
          </a:p>
          <a:p>
            <a:pPr lvl="2"/>
            <a:r>
              <a:rPr lang="en-US" sz="2800" dirty="0"/>
              <a:t>9 students would have gotten a C instead of a 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78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altLang="en-US" dirty="0" smtClean="0"/>
              <a:t>Learn about the </a:t>
            </a:r>
            <a:r>
              <a:rPr lang="en-US" altLang="en-US" b="1" i="1" dirty="0" smtClean="0"/>
              <a:t>tuple</a:t>
            </a:r>
            <a:r>
              <a:rPr lang="en-US" altLang="en-US" dirty="0" smtClean="0"/>
              <a:t> </a:t>
            </a:r>
            <a:r>
              <a:rPr lang="en-US" altLang="en-US" dirty="0"/>
              <a:t>data structure in Python</a:t>
            </a:r>
          </a:p>
          <a:p>
            <a:r>
              <a:rPr lang="en-US" altLang="en-US" dirty="0"/>
              <a:t>Perform basic operations with tuples </a:t>
            </a:r>
            <a:r>
              <a:rPr lang="en-US" altLang="en-US" dirty="0" smtClean="0"/>
              <a:t>including:</a:t>
            </a:r>
          </a:p>
          <a:p>
            <a:pPr lvl="1"/>
            <a:r>
              <a:rPr lang="en-US" altLang="en-US" dirty="0" smtClean="0"/>
              <a:t>Creation</a:t>
            </a:r>
          </a:p>
          <a:p>
            <a:pPr lvl="1"/>
            <a:r>
              <a:rPr lang="en-US" altLang="en-US" dirty="0" smtClean="0"/>
              <a:t>Conversion</a:t>
            </a:r>
          </a:p>
          <a:p>
            <a:pPr lvl="1"/>
            <a:r>
              <a:rPr lang="en-US" altLang="en-US" dirty="0" smtClean="0"/>
              <a:t>Repetition</a:t>
            </a:r>
          </a:p>
          <a:p>
            <a:pPr lvl="1"/>
            <a:r>
              <a:rPr lang="en-US" altLang="en-US" dirty="0" smtClean="0"/>
              <a:t>Slicing</a:t>
            </a:r>
          </a:p>
          <a:p>
            <a:pPr lvl="1"/>
            <a:r>
              <a:rPr lang="en-US" altLang="en-US" dirty="0"/>
              <a:t>T</a:t>
            </a:r>
            <a:r>
              <a:rPr lang="en-US" altLang="en-US" dirty="0" smtClean="0"/>
              <a:t>raversing</a:t>
            </a:r>
            <a:endParaRPr lang="en-US" altLang="en-US" dirty="0"/>
          </a:p>
          <a:p>
            <a:r>
              <a:rPr lang="en-US" altLang="en-US" dirty="0"/>
              <a:t>Use tuples in </a:t>
            </a:r>
            <a:r>
              <a:rPr lang="en-US" altLang="en-US" dirty="0" smtClean="0"/>
              <a:t>functions (as return values)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501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i="1" dirty="0" smtClean="0"/>
              <a:t> Tuple </a:t>
            </a:r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Python, a tuple is an </a:t>
            </a:r>
            <a:r>
              <a:rPr lang="en-US" b="1" i="1" dirty="0"/>
              <a:t>immutable</a:t>
            </a:r>
            <a:r>
              <a:rPr lang="en-US" dirty="0"/>
              <a:t> sequence of values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589067" y="3118071"/>
            <a:ext cx="176270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What does immutable mean?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906059" y="2523744"/>
            <a:ext cx="689813" cy="62889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82834" y="4762872"/>
            <a:ext cx="457517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Tuples </a:t>
            </a:r>
            <a:r>
              <a:rPr lang="en-US" sz="2400" dirty="0"/>
              <a:t>are immutable which means you </a:t>
            </a:r>
            <a:r>
              <a:rPr lang="en-US" sz="2400" b="1" i="1" dirty="0"/>
              <a:t>cannot update or change</a:t>
            </a:r>
            <a:r>
              <a:rPr lang="en-US" sz="2400" dirty="0"/>
              <a:t> the values of tuple </a:t>
            </a:r>
            <a:r>
              <a:rPr lang="en-US" sz="2400" dirty="0" smtClean="0"/>
              <a:t>elements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20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i="1" dirty="0"/>
              <a:t> </a:t>
            </a:r>
            <a:r>
              <a:rPr lang="en-US" b="1" i="1" dirty="0" smtClean="0"/>
              <a:t>Tuple </a:t>
            </a:r>
            <a:r>
              <a:rPr lang="en-US" dirty="0"/>
              <a:t>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value in the tuple is an </a:t>
            </a:r>
            <a:r>
              <a:rPr lang="en-US" b="1" i="1" dirty="0"/>
              <a:t>element</a:t>
            </a:r>
            <a:r>
              <a:rPr lang="en-US" dirty="0"/>
              <a:t> or </a:t>
            </a:r>
            <a:r>
              <a:rPr lang="en-US" b="1" i="1" dirty="0"/>
              <a:t>item</a:t>
            </a:r>
          </a:p>
          <a:p>
            <a:r>
              <a:rPr lang="en-US" dirty="0"/>
              <a:t>Elements can be </a:t>
            </a:r>
            <a:r>
              <a:rPr lang="en-US" u="sng" dirty="0"/>
              <a:t>any</a:t>
            </a:r>
            <a:r>
              <a:rPr lang="en-US" dirty="0"/>
              <a:t> Python data type</a:t>
            </a:r>
          </a:p>
          <a:p>
            <a:pPr lvl="1"/>
            <a:r>
              <a:rPr lang="en-US" dirty="0"/>
              <a:t>Tuples can mix data types</a:t>
            </a:r>
          </a:p>
          <a:p>
            <a:pPr lvl="1"/>
            <a:r>
              <a:rPr lang="en-US" dirty="0"/>
              <a:t>Elements can be nested tuples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863566" y="4519127"/>
            <a:ext cx="5416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year_born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"Paris Hilton"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1981)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875" y="5665236"/>
            <a:ext cx="202531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tuple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3558" y="5665236"/>
            <a:ext cx="243196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first element: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 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5040" y="5665236"/>
            <a:ext cx="22920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second element: an integer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952531" y="4919237"/>
            <a:ext cx="638269" cy="74599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</p:cNvCxnSpPr>
          <p:nvPr/>
        </p:nvCxnSpPr>
        <p:spPr>
          <a:xfrm flipV="1">
            <a:off x="4599539" y="4919237"/>
            <a:ext cx="143149" cy="74599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0"/>
          </p:cNvCxnSpPr>
          <p:nvPr/>
        </p:nvCxnSpPr>
        <p:spPr>
          <a:xfrm flipH="1" flipV="1">
            <a:off x="6729984" y="4919237"/>
            <a:ext cx="451104" cy="74599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70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30789</TotalTime>
  <Words>1285</Words>
  <Application>Microsoft Office PowerPoint</Application>
  <PresentationFormat>On-screen Show (4:3)</PresentationFormat>
  <Paragraphs>249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Wingdings 2</vt:lpstr>
      <vt:lpstr>Office Theme</vt:lpstr>
      <vt:lpstr>CMSC201  Computer Science I for Majors  Lecture 14 – Tuples</vt:lpstr>
      <vt:lpstr>Last Class We Covered</vt:lpstr>
      <vt:lpstr>Any Questions from Last Time?</vt:lpstr>
      <vt:lpstr>Announcement – Advising</vt:lpstr>
      <vt:lpstr>Announcement – Survey</vt:lpstr>
      <vt:lpstr>Today’s Objectives</vt:lpstr>
      <vt:lpstr>Tuples</vt:lpstr>
      <vt:lpstr>The Tuple Data Structure</vt:lpstr>
      <vt:lpstr>The Tuple Data Structure</vt:lpstr>
      <vt:lpstr>Creating Tuples</vt:lpstr>
      <vt:lpstr>Creating Tuples</vt:lpstr>
      <vt:lpstr>Creating Tuples</vt:lpstr>
      <vt:lpstr>Creating Tuples</vt:lpstr>
      <vt:lpstr>Creating Tuples</vt:lpstr>
      <vt:lpstr>Creating Tuples</vt:lpstr>
      <vt:lpstr>Indexing and Slicing Tuples</vt:lpstr>
      <vt:lpstr>Tuple Indexing</vt:lpstr>
      <vt:lpstr>Slicing a Tuple</vt:lpstr>
      <vt:lpstr>Tuple Operations</vt:lpstr>
      <vt:lpstr>Operations on Tuples</vt:lpstr>
      <vt:lpstr>Membership Tests (in)</vt:lpstr>
      <vt:lpstr>Comparison</vt:lpstr>
      <vt:lpstr>Iteration</vt:lpstr>
      <vt:lpstr>Iteration</vt:lpstr>
      <vt:lpstr>Concatenation (+)</vt:lpstr>
      <vt:lpstr>Repetition (*)</vt:lpstr>
      <vt:lpstr>len() Functions</vt:lpstr>
      <vt:lpstr>min() and max() Functions</vt:lpstr>
      <vt:lpstr>Tuples and Functions (return)</vt:lpstr>
      <vt:lpstr>Tuples and functions</vt:lpstr>
      <vt:lpstr>Example: min_max.py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473</cp:revision>
  <dcterms:created xsi:type="dcterms:W3CDTF">2014-05-05T14:25:42Z</dcterms:created>
  <dcterms:modified xsi:type="dcterms:W3CDTF">2016-10-24T18:47:42Z</dcterms:modified>
</cp:coreProperties>
</file>